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60AF9-BD4E-0544-A11F-24F6BBB7390F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DCA33-A3A6-7849-8E91-34063A92C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589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DCA33-A3A6-7849-8E91-34063A92C3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298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533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529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054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98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250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82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635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40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144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405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837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7452" y="540164"/>
            <a:ext cx="7772400" cy="1470025"/>
          </a:xfrm>
        </p:spPr>
        <p:txBody>
          <a:bodyPr/>
          <a:lstStyle/>
          <a:p>
            <a:r>
              <a:rPr lang="en-US" dirty="0" smtClean="0"/>
              <a:t>Information Security - 2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79" y="2143538"/>
            <a:ext cx="8823738" cy="2682461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Topic: Architectural Aid to Secure Systems Engineering</a:t>
            </a:r>
          </a:p>
          <a:p>
            <a:r>
              <a:rPr lang="en-US" sz="2800" b="1" dirty="0" smtClean="0">
                <a:solidFill>
                  <a:srgbClr val="3366FF"/>
                </a:solidFill>
              </a:rPr>
              <a:t>V. Kamakoti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RISE LAB, Department of Computer Science and Engineering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IIT Madras</a:t>
            </a:r>
          </a:p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Session – 8</a:t>
            </a:r>
            <a:r>
              <a:rPr lang="en-US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X86 ISA – Part 1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5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System Registers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Control – CR0, CR2, CR3 (each 32-bits)</a:t>
            </a:r>
          </a:p>
          <a:p>
            <a:pPr lvl="1"/>
            <a:r>
              <a:rPr lang="en-US"/>
              <a:t>CR2 – Read only register – deposits the last 32-bit linear address that caused a page-fault</a:t>
            </a:r>
          </a:p>
          <a:p>
            <a:pPr lvl="1"/>
            <a:r>
              <a:rPr lang="en-US"/>
              <a:t>CR3 – Stores the physical address of the PDB – Page Directory Base register. The paging tables are to be 4KB aligned and hence the 12 least significant bits are not stored and ignored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System Registers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Debug Registers</a:t>
            </a:r>
          </a:p>
          <a:p>
            <a:pPr lvl="1"/>
            <a:r>
              <a:rPr lang="en-US" sz="2400" dirty="0"/>
              <a:t>DR0, DR1, DR2, DR3, DR6, DR7</a:t>
            </a:r>
          </a:p>
          <a:p>
            <a:pPr lvl="1"/>
            <a:r>
              <a:rPr lang="en-US" sz="2400" dirty="0"/>
              <a:t>DR0-DR3 can hold four linear address breakpoints so that </a:t>
            </a:r>
            <a:r>
              <a:rPr lang="en-US" sz="2400" dirty="0" smtClean="0"/>
              <a:t>if </a:t>
            </a:r>
            <a:r>
              <a:rPr lang="en-US" sz="2400" dirty="0"/>
              <a:t>the processor generates these addresses a debug exception (Interrupt 1) is caused</a:t>
            </a:r>
          </a:p>
          <a:p>
            <a:pPr lvl="1"/>
            <a:r>
              <a:rPr lang="en-US" sz="2400" dirty="0"/>
              <a:t>DR6 – Debug status register indicating the circumstances that may have caused the last debug fault</a:t>
            </a:r>
          </a:p>
          <a:p>
            <a:pPr lvl="1"/>
            <a:r>
              <a:rPr lang="en-US" sz="2400" dirty="0"/>
              <a:t>DR7 – Debug control register. By filling in the various fields of this register, you can control the operation of the four linear address breakpoints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48" y="26268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End of Session-8</a:t>
            </a:r>
            <a:br>
              <a:rPr lang="en-US" dirty="0" smtClean="0"/>
            </a:b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62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 </a:t>
            </a:r>
            <a:r>
              <a:rPr lang="en-US" dirty="0" err="1" smtClean="0"/>
              <a:t>Vs</a:t>
            </a:r>
            <a:r>
              <a:rPr lang="en-US" dirty="0" smtClean="0"/>
              <a:t> RISC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X86 is CISC while ARM is RISC</a:t>
            </a:r>
          </a:p>
          <a:p>
            <a:r>
              <a:rPr lang="en-US" dirty="0" smtClean="0"/>
              <a:t>CISC is Compiler’s heaven while RISC is Architecture’s heaven</a:t>
            </a:r>
          </a:p>
          <a:p>
            <a:r>
              <a:rPr lang="en-US" dirty="0" smtClean="0"/>
              <a:t>Orthogonal ISA in RISC </a:t>
            </a:r>
          </a:p>
          <a:p>
            <a:pPr lvl="1"/>
            <a:r>
              <a:rPr lang="en-US" dirty="0" smtClean="0"/>
              <a:t>Fixed format that is easy to decode</a:t>
            </a:r>
          </a:p>
          <a:p>
            <a:r>
              <a:rPr lang="en-US" dirty="0" smtClean="0"/>
              <a:t>Programming Language to Execution involves two levels of translation</a:t>
            </a:r>
          </a:p>
          <a:p>
            <a:pPr lvl="1"/>
            <a:r>
              <a:rPr lang="en-US" dirty="0" smtClean="0"/>
              <a:t>Compilation by compiler</a:t>
            </a:r>
          </a:p>
          <a:p>
            <a:pPr lvl="1"/>
            <a:r>
              <a:rPr lang="en-US" dirty="0" smtClean="0"/>
              <a:t>Interpretation by Instruction decoder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0914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Intel General Purpose Registers</a:t>
            </a:r>
          </a:p>
        </p:txBody>
      </p:sp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381000" y="1295400"/>
          <a:ext cx="7848600" cy="4267200"/>
        </p:xfrm>
        <a:graphic>
          <a:graphicData uri="http://schemas.openxmlformats.org/presentationml/2006/ole">
            <p:oleObj spid="_x0000_s1026" name="Bitmap Image" r:id="rId3" imgW="4847619" imgH="2905531" progId="PBrush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64-bit and above Registers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RAX, RBX, RCX, RDX, RSI, RSP, RDI, RBP – 64 bit General purpose registers sharing space with its corresponding 32-bit registers</a:t>
            </a:r>
          </a:p>
          <a:p>
            <a:pPr>
              <a:lnSpc>
                <a:spcPct val="90000"/>
              </a:lnSpc>
            </a:pPr>
            <a:r>
              <a:rPr lang="en-US" sz="2400"/>
              <a:t>R8-R15, additional general purpose registers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R8D – R15D (32 bit counter part)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R8W – R15W (16 bit counter part)</a:t>
            </a:r>
          </a:p>
          <a:p>
            <a:pPr>
              <a:lnSpc>
                <a:spcPct val="90000"/>
              </a:lnSpc>
            </a:pPr>
            <a:r>
              <a:rPr lang="en-US" sz="2400"/>
              <a:t>ST0-ST7, 80 bit floating point</a:t>
            </a:r>
          </a:p>
          <a:p>
            <a:pPr>
              <a:lnSpc>
                <a:spcPct val="90000"/>
              </a:lnSpc>
            </a:pPr>
            <a:r>
              <a:rPr lang="en-US" sz="2400"/>
              <a:t>MMX0-MMX7, 64-bit multi media</a:t>
            </a:r>
          </a:p>
          <a:p>
            <a:pPr>
              <a:lnSpc>
                <a:spcPct val="90000"/>
              </a:lnSpc>
            </a:pPr>
            <a:r>
              <a:rPr lang="en-US" sz="2400"/>
              <a:t>XMM0-XMM7, 128-bit registers – used for floating point and packed integer arithmetic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Intel Segment Registers</a:t>
            </a:r>
          </a:p>
        </p:txBody>
      </p:sp>
      <p:graphicFrame>
        <p:nvGraphicFramePr>
          <p:cNvPr id="97283" name="Object 3"/>
          <p:cNvGraphicFramePr>
            <a:graphicFrameLocks noChangeAspect="1"/>
          </p:cNvGraphicFramePr>
          <p:nvPr/>
        </p:nvGraphicFramePr>
        <p:xfrm>
          <a:off x="1219200" y="2362200"/>
          <a:ext cx="6705600" cy="4114800"/>
        </p:xfrm>
        <a:graphic>
          <a:graphicData uri="http://schemas.openxmlformats.org/presentationml/2006/ole">
            <p:oleObj spid="_x0000_s2050" name="Bitmap Image" r:id="rId3" imgW="3638095" imgH="2305372" progId="PBrush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Segments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The segment register can change its values to point to different segments at different times.</a:t>
            </a:r>
          </a:p>
          <a:p>
            <a:r>
              <a:rPr lang="en-US" sz="2000"/>
              <a:t>X86 architecture provides additional segment registers to access multi data segments at the same time.</a:t>
            </a:r>
          </a:p>
          <a:p>
            <a:pPr lvl="1"/>
            <a:r>
              <a:rPr lang="en-US" sz="2000"/>
              <a:t>DS, ES, FS and GS</a:t>
            </a:r>
          </a:p>
          <a:p>
            <a:r>
              <a:rPr lang="en-US" sz="2000"/>
              <a:t>X86 supports a separate Stack Segment Register (SS) and a Code segment Register (CS) in addition.</a:t>
            </a:r>
          </a:p>
          <a:p>
            <a:r>
              <a:rPr lang="en-US" sz="2000"/>
              <a:t>By default a segment register is fixed for every instruction, for all the memory access performed by it. For eg. all data accessed by MOV instruction take DS as the default segment register. </a:t>
            </a:r>
          </a:p>
          <a:p>
            <a:r>
              <a:rPr lang="en-US" sz="2000"/>
              <a:t>An </a:t>
            </a:r>
            <a:r>
              <a:rPr lang="en-US" sz="2000" b="1"/>
              <a:t>segment override prefix</a:t>
            </a:r>
            <a:r>
              <a:rPr lang="en-US" sz="2000"/>
              <a:t> is attached to an instruction to change the segment register it uses for memory data access.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33600" y="6172200"/>
            <a:ext cx="396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Multiple Segments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0000" y="533400"/>
            <a:ext cx="1828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810000" y="1600200"/>
            <a:ext cx="1828800" cy="1066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810000" y="2667000"/>
            <a:ext cx="1828800" cy="1066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810000" y="3733800"/>
            <a:ext cx="1828800" cy="10668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810000" y="4800600"/>
            <a:ext cx="1828800" cy="10668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590800" y="914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DS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276600" y="1371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2819400" y="35052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SS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3505200" y="3657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V="1">
            <a:off x="3352800" y="4876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819400" y="48768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ES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2819400" y="25908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CS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V="1">
            <a:off x="3429000" y="27432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791200" y="381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0000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791200" y="1371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0500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5791200" y="2438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1500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5715000" y="3429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2500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791200" y="4495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3500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228600" y="685800"/>
            <a:ext cx="259080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 mov [10], eax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 - this will move the contents of eax register to memory location 0510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Opcode: 0x89 0x05 0510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 mov [ES:10], eax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600" b="1"/>
              <a:t>this will move the contents of eax register to memory location 3510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Opcode 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0x26 0x89 0x05 0510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“0x26” is the segment override prefix.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362200" y="5181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Multiprocess Context switching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191000" y="838200"/>
            <a:ext cx="1447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/>
              <a:t>Process 1 </a:t>
            </a:r>
          </a:p>
          <a:p>
            <a:pPr algn="ctr"/>
            <a:r>
              <a:rPr lang="en-US" sz="1400" b="1"/>
              <a:t>CS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191000" y="1447800"/>
            <a:ext cx="1447800" cy="6096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FFFFCC"/>
                </a:solidFill>
              </a:rPr>
              <a:t>Process 1 </a:t>
            </a:r>
          </a:p>
          <a:p>
            <a:pPr algn="ctr"/>
            <a:r>
              <a:rPr lang="en-US" sz="1400" b="1">
                <a:solidFill>
                  <a:srgbClr val="FFFFCC"/>
                </a:solidFill>
              </a:rPr>
              <a:t>DS</a:t>
            </a:r>
            <a:endParaRPr lang="en-US">
              <a:solidFill>
                <a:srgbClr val="FFFFCC"/>
              </a:solidFill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191000" y="2057400"/>
            <a:ext cx="1447800" cy="6096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FFFFCC"/>
                </a:solidFill>
              </a:rPr>
              <a:t>Process 2 </a:t>
            </a:r>
          </a:p>
          <a:p>
            <a:pPr algn="ctr"/>
            <a:r>
              <a:rPr lang="en-US" sz="1400" b="1">
                <a:solidFill>
                  <a:srgbClr val="FFFFCC"/>
                </a:solidFill>
              </a:rPr>
              <a:t>CS</a:t>
            </a:r>
            <a:endParaRPr lang="en-US">
              <a:solidFill>
                <a:srgbClr val="FFFFCC"/>
              </a:solidFill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191000" y="2667000"/>
            <a:ext cx="1447800" cy="6096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FFFFCC"/>
                </a:solidFill>
              </a:rPr>
              <a:t>Process 2 </a:t>
            </a:r>
          </a:p>
          <a:p>
            <a:pPr algn="ctr"/>
            <a:r>
              <a:rPr lang="en-US" sz="1400" b="1">
                <a:solidFill>
                  <a:srgbClr val="FFFFCC"/>
                </a:solidFill>
              </a:rPr>
              <a:t>SS</a:t>
            </a:r>
            <a:endParaRPr lang="en-US">
              <a:solidFill>
                <a:srgbClr val="FFFFCC"/>
              </a:solidFill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191000" y="3276600"/>
            <a:ext cx="1447800" cy="6096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/>
              <a:t>Process 2 </a:t>
            </a:r>
          </a:p>
          <a:p>
            <a:pPr algn="ctr"/>
            <a:r>
              <a:rPr lang="en-US" sz="1400" b="1"/>
              <a:t>DS</a:t>
            </a:r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4191000" y="3886200"/>
            <a:ext cx="1447800" cy="609600"/>
          </a:xfrm>
          <a:prstGeom prst="rect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/>
              <a:t>Process 1 </a:t>
            </a:r>
          </a:p>
          <a:p>
            <a:pPr algn="ctr"/>
            <a:r>
              <a:rPr lang="en-US" sz="1400" b="1"/>
              <a:t>SS</a:t>
            </a:r>
            <a:endParaRPr lang="en-US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590800" y="1295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CS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2590800" y="2209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DS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2590800" y="3276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SS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3048000" y="8382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048000" y="3429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685800" y="1905000"/>
            <a:ext cx="1447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Process 1 in Execution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685800" y="3657600"/>
            <a:ext cx="152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Process 2</a:t>
            </a:r>
          </a:p>
          <a:p>
            <a:pPr>
              <a:spcBef>
                <a:spcPct val="50000"/>
              </a:spcBef>
            </a:pPr>
            <a:r>
              <a:rPr lang="en-US"/>
              <a:t>in</a:t>
            </a:r>
          </a:p>
          <a:p>
            <a:pPr>
              <a:spcBef>
                <a:spcPct val="50000"/>
              </a:spcBef>
            </a:pPr>
            <a:r>
              <a:rPr lang="en-US"/>
              <a:t>Execution</a:t>
            </a: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V="1">
            <a:off x="3048000" y="1447800"/>
            <a:ext cx="1143000" cy="838200"/>
          </a:xfrm>
          <a:prstGeom prst="line">
            <a:avLst/>
          </a:prstGeom>
          <a:noFill/>
          <a:ln w="9525">
            <a:solidFill>
              <a:srgbClr val="F62A0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3048000" y="1524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3048000" y="25146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V="1">
            <a:off x="3048000" y="26670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62A0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62A0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62A0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62A0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animBg="1"/>
      <p:bldP spid="16401" grpId="0" animBg="1"/>
      <p:bldP spid="16402" grpId="0" build="p" autoUpdateAnimBg="0"/>
      <p:bldP spid="16403" grpId="0" autoUpdateAnimBg="0"/>
      <p:bldP spid="16405" grpId="0" animBg="1"/>
      <p:bldP spid="16406" grpId="0" animBg="1"/>
      <p:bldP spid="16407" grpId="0" animBg="1"/>
      <p:bldP spid="164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System Registers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Control – CR0, CR2, CR3 (each 32-bits)</a:t>
            </a:r>
          </a:p>
          <a:p>
            <a:pPr lvl="1"/>
            <a:r>
              <a:rPr lang="en-US"/>
              <a:t>CR0 is very important</a:t>
            </a:r>
          </a:p>
          <a:p>
            <a:pPr lvl="2"/>
            <a:r>
              <a:rPr lang="en-US"/>
              <a:t>Bit 0 – PE bit – when set processor in protected mode else real mode</a:t>
            </a:r>
          </a:p>
          <a:p>
            <a:pPr lvl="2"/>
            <a:r>
              <a:rPr lang="en-US"/>
              <a:t>Bit 3 – TS bit – The processor sets this bit automatically every time it performs a task switch. This can be cleared using a CLTS instruction</a:t>
            </a:r>
          </a:p>
          <a:p>
            <a:pPr lvl="2"/>
            <a:r>
              <a:rPr lang="en-US"/>
              <a:t>Bit 31 – PG bit – when set paging MMU is enabled else it is disabled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619</Words>
  <Application>Microsoft Macintosh PowerPoint</Application>
  <PresentationFormat>On-screen Show (4:3)</PresentationFormat>
  <Paragraphs>88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Bitmap Image</vt:lpstr>
      <vt:lpstr>Information Security - 2</vt:lpstr>
      <vt:lpstr>CISC Vs RISC</vt:lpstr>
      <vt:lpstr>Intel General Purpose Registers</vt:lpstr>
      <vt:lpstr>64-bit and above Registers</vt:lpstr>
      <vt:lpstr>Intel Segment Registers</vt:lpstr>
      <vt:lpstr>Multiple Segments</vt:lpstr>
      <vt:lpstr>Slide 7</vt:lpstr>
      <vt:lpstr>Slide 8</vt:lpstr>
      <vt:lpstr>Other System Registers</vt:lpstr>
      <vt:lpstr>Other System Registers</vt:lpstr>
      <vt:lpstr>Other System Registers</vt:lpstr>
      <vt:lpstr>End of Session-8 Thank You</vt:lpstr>
    </vt:vector>
  </TitlesOfParts>
  <Company>iitm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Security - 2</dc:title>
  <dc:creator>kamakoti veezhin athan</dc:creator>
  <cp:lastModifiedBy>dell</cp:lastModifiedBy>
  <cp:revision>15</cp:revision>
  <dcterms:created xsi:type="dcterms:W3CDTF">2015-12-05T01:32:01Z</dcterms:created>
  <dcterms:modified xsi:type="dcterms:W3CDTF">2015-12-12T16:17:04Z</dcterms:modified>
</cp:coreProperties>
</file>